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4"/><Relationship Target="../media/image15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4.jpg" Type="http://schemas.openxmlformats.org/officeDocument/2006/relationships/image" Id="rId4"/><Relationship Target="../media/image1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1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8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2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0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3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9.jp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www.comicsgirl.com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12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14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17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Comics by Women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Presented by Eden Miller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Minicomics &amp; cutting-edge creators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Seo Kim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Corinne Mucha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L. Nichols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Yumi Sakugawa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Andrea Tsurumi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Whit Taylor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Jen Vaughn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Jenn Woodall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54824" x="304800"/>
            <a:ext cy="2879602" cx="253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90575" x="3210975"/>
            <a:ext cy="3735297" cx="2375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Publishers, groups and events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Koyama Press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Team Girl Comic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Dirty Diamonds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Laydeez Do Comics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Drink &amp; Draw Like a Lady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36800" x="362350"/>
            <a:ext cy="3715649" cx="2198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84025" x="2877029"/>
            <a:ext cy="3421200" cx="2709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y="1246548" x="685800"/>
            <a:ext cy="2440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My Top Picks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of Comics by Women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for 2014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subTitle"/>
          </p:nvPr>
        </p:nvSpPr>
        <p:spPr>
          <a:xfrm>
            <a:off y="375175" x="4949850"/>
            <a:ext cy="4441499" cx="387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i="1">
                <a:solidFill>
                  <a:schemeClr val="lt1"/>
                </a:solidFill>
              </a:rPr>
              <a:t>Can’t We Talk About Something More Pleasant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Roz Chast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5724" x="653550"/>
            <a:ext cy="4732058" cx="387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subTitle"/>
          </p:nvPr>
        </p:nvSpPr>
        <p:spPr>
          <a:xfrm>
            <a:off y="375175" x="4949850"/>
            <a:ext cy="4441499" cx="387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 i="1">
                <a:solidFill>
                  <a:schemeClr val="lt1"/>
                </a:solidFill>
              </a:rPr>
              <a:t>How to Be Happy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Eleanor Davis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3603" x="643825"/>
            <a:ext cy="4744418" cx="363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subTitle"/>
          </p:nvPr>
        </p:nvSpPr>
        <p:spPr>
          <a:xfrm>
            <a:off y="375175" x="4949850"/>
            <a:ext cy="4441499" cx="387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 i="1">
                <a:solidFill>
                  <a:schemeClr val="lt1"/>
                </a:solidFill>
              </a:rPr>
              <a:t>Operation Margarine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Katie Skelly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5962" x="796550"/>
            <a:ext cy="4739175" cx="347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subTitle"/>
          </p:nvPr>
        </p:nvSpPr>
        <p:spPr>
          <a:xfrm>
            <a:off y="375175" x="4949850"/>
            <a:ext cy="4441499" cx="387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 i="1">
                <a:solidFill>
                  <a:schemeClr val="lt1"/>
                </a:solidFill>
              </a:rPr>
              <a:t>Over Easy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Mimi Pond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0233" x="796550"/>
            <a:ext cy="4630632" cx="347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subTitle"/>
          </p:nvPr>
        </p:nvSpPr>
        <p:spPr>
          <a:xfrm>
            <a:off y="375175" x="4949850"/>
            <a:ext cy="4441499" cx="387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 i="1">
                <a:solidFill>
                  <a:schemeClr val="lt1"/>
                </a:solidFill>
              </a:rPr>
              <a:t>This One Summer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Jillian Tamaki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Mariko Tamaki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4212" x="790424"/>
            <a:ext cy="4875075" cx="34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subTitle"/>
          </p:nvPr>
        </p:nvSpPr>
        <p:spPr>
          <a:xfrm>
            <a:off y="375175" x="4949850"/>
            <a:ext cy="4441499" cx="387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 i="1">
                <a:solidFill>
                  <a:schemeClr val="lt1"/>
                </a:solidFill>
              </a:rPr>
              <a:t>Through the Woods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Emily Carroll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2750" x="474700"/>
            <a:ext cy="4577994" cx="387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y="2287324" x="685800"/>
            <a:ext cy="738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Comics by Women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3570975"/>
            <a:ext cy="3725699" cx="5115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About me: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Ignatz Awards coordinator for Small Press Expo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/>
              <a:t>Blogger for 10 years at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www.comicsgirl.com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Trina Robbins’ </a:t>
            </a:r>
            <a:r>
              <a:rPr sz="2400" lang="en" i="1"/>
              <a:t>Pretty in Ink</a:t>
            </a:r>
            <a:r>
              <a:rPr sz="2400" lang="en"/>
              <a:t>, published by Fantagraphics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24050" x="457199"/>
            <a:ext cy="3802233" cx="285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Mainstream comics: Superheroes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063375" x="5741225"/>
            <a:ext cy="3725699" cx="2945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Kelly Sue DeConnick: </a:t>
            </a:r>
            <a:r>
              <a:rPr sz="2000" lang="en" i="1"/>
              <a:t>Captain Marvel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 i="1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G. Willow Wilson: </a:t>
            </a:r>
            <a:r>
              <a:rPr sz="2000" lang="en" i="1"/>
              <a:t>Ms. Marvel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 i="1"/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Gail Simone: </a:t>
            </a:r>
            <a:r>
              <a:rPr sz="2000" lang="en" i="1"/>
              <a:t>Birds of Prey</a:t>
            </a:r>
            <a:r>
              <a:rPr sz="2000" lang="en"/>
              <a:t>, </a:t>
            </a:r>
            <a:r>
              <a:rPr sz="2000" lang="en" i="1"/>
              <a:t>Batgirl</a:t>
            </a:r>
            <a:r>
              <a:rPr sz="2000" lang="en"/>
              <a:t>, </a:t>
            </a:r>
            <a:r>
              <a:rPr sz="2000" lang="en" i="1"/>
              <a:t>Red Sonja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 i="1"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663" x="346527"/>
            <a:ext cy="3725123" cx="245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63669" x="3043875"/>
            <a:ext cy="3725113" cx="245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Mainstream comics: Sci-fi &amp; Fantasy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5613075"/>
            <a:ext cy="3725699" cx="3073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Kelly Sue DeConnick and Emma Rios: </a:t>
            </a:r>
            <a:r>
              <a:rPr sz="2000" lang="en" i="1"/>
              <a:t>Pretty Deadly</a:t>
            </a:r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Grace Ellis, Noelle Stevenson, Brooke Allen: </a:t>
            </a:r>
            <a:r>
              <a:rPr sz="2000" lang="en" i="1"/>
              <a:t>Lumberjanes</a:t>
            </a:r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Carla Speed McNeil: </a:t>
            </a:r>
            <a:r>
              <a:rPr sz="2000" lang="en" i="1"/>
              <a:t>Finder</a:t>
            </a:r>
          </a:p>
          <a:p>
            <a:pPr rtl="0" lvl="0" indent="-3556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000" lang="en"/>
              <a:t>Fiona Staples: </a:t>
            </a:r>
            <a:r>
              <a:rPr sz="2000" lang="en" i="1"/>
              <a:t>Saga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04625" x="457200"/>
            <a:ext cy="3764794" cx="2451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07332" x="3165227"/>
            <a:ext cy="3759393" cx="245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Children and Young Adult Comics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Raina Telgemeier: </a:t>
            </a:r>
            <a:r>
              <a:rPr sz="1800" lang="en" i="1"/>
              <a:t>Smile</a:t>
            </a:r>
            <a:r>
              <a:rPr sz="1800" lang="en"/>
              <a:t>, </a:t>
            </a:r>
            <a:r>
              <a:rPr sz="1800" lang="en" i="1"/>
              <a:t>Drama</a:t>
            </a:r>
            <a:r>
              <a:rPr sz="1800" lang="en"/>
              <a:t>, </a:t>
            </a:r>
            <a:r>
              <a:rPr sz="1800" lang="en" i="1"/>
              <a:t>Sisters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Faith Erin Hicks: </a:t>
            </a:r>
            <a:r>
              <a:rPr sz="1800" lang="en" i="1"/>
              <a:t>The War at Ellsmere</a:t>
            </a:r>
            <a:r>
              <a:rPr sz="1800" lang="en"/>
              <a:t>, </a:t>
            </a:r>
            <a:r>
              <a:rPr sz="1800" lang="en" i="1"/>
              <a:t>Friends With Boys</a:t>
            </a:r>
            <a:r>
              <a:rPr sz="1800" lang="en"/>
              <a:t>, </a:t>
            </a:r>
            <a:r>
              <a:rPr sz="1800" lang="en" i="1"/>
              <a:t>The Adventures of Superhero Girl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Hope Larson: </a:t>
            </a:r>
            <a:r>
              <a:rPr sz="1800" lang="en" i="1"/>
              <a:t>Chiggers</a:t>
            </a:r>
            <a:r>
              <a:rPr sz="1800" lang="en"/>
              <a:t>, </a:t>
            </a:r>
            <a:r>
              <a:rPr sz="1800" lang="en" i="1"/>
              <a:t>A Wrinkle in Time</a:t>
            </a:r>
          </a:p>
          <a:p>
            <a:pPr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Jennifer Holm: </a:t>
            </a:r>
            <a:r>
              <a:rPr sz="1800" lang="en" i="1"/>
              <a:t>Babymouse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05539" x="316900"/>
            <a:ext cy="3652944" cx="254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22913" x="3067725"/>
            <a:ext cy="3591032" cx="254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Autobiographical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600" lang="en"/>
              <a:t>Alison Bechdel: </a:t>
            </a:r>
            <a:r>
              <a:rPr sz="1600" lang="en" i="1"/>
              <a:t>Fun Home </a:t>
            </a:r>
            <a:r>
              <a:rPr sz="1600" lang="en"/>
              <a:t>and </a:t>
            </a:r>
            <a:r>
              <a:rPr sz="1600" lang="en" i="1"/>
              <a:t>Are You My Mother?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600" lang="en"/>
              <a:t>Marjane Satrapi: </a:t>
            </a:r>
            <a:r>
              <a:rPr sz="1600" lang="en" i="1"/>
              <a:t>Persepolis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600" lang="en"/>
              <a:t>Mari Naomi: </a:t>
            </a:r>
            <a:r>
              <a:rPr sz="1600" lang="en" i="1"/>
              <a:t>Kiss and Tell</a:t>
            </a:r>
            <a:r>
              <a:rPr sz="1600" lang="en"/>
              <a:t>, </a:t>
            </a:r>
            <a:r>
              <a:rPr sz="1600" lang="en" i="1"/>
              <a:t>Dragon’s Breath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600" lang="en"/>
              <a:t>Ellen Forney: </a:t>
            </a:r>
            <a:r>
              <a:rPr sz="1600" lang="en" i="1"/>
              <a:t>Marbles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600" lang="en"/>
              <a:t>Ulli Lust: </a:t>
            </a:r>
            <a:r>
              <a:rPr sz="1600" lang="en" i="1"/>
              <a:t>Today is the Last Day of the Rest of Your Life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600" lang="en"/>
              <a:t>Nicole J. Georges: </a:t>
            </a:r>
            <a:r>
              <a:rPr sz="1600" lang="en" i="1"/>
              <a:t>Calling Dr. Laura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184" x="304800"/>
            <a:ext cy="3862881" cx="253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48200" x="2984750"/>
            <a:ext cy="3588382" cx="269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Manga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Kyoko Okazaki: </a:t>
            </a:r>
            <a:r>
              <a:rPr sz="1800" lang="en" i="1"/>
              <a:t>Pink, Helter Skelter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Moto Hagio: </a:t>
            </a:r>
            <a:r>
              <a:rPr sz="1800" lang="en" i="1"/>
              <a:t>A Drunken Dream, The Heart of Thomas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Takako Shimura: </a:t>
            </a:r>
            <a:r>
              <a:rPr sz="1800" lang="en" i="1"/>
              <a:t>Wandering Son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Moyoco Anno: </a:t>
            </a:r>
            <a:r>
              <a:rPr sz="1800" lang="en" i="1"/>
              <a:t>In Clothes Called Fat</a:t>
            </a:r>
            <a:r>
              <a:rPr sz="1800" lang="en"/>
              <a:t>, </a:t>
            </a:r>
            <a:r>
              <a:rPr sz="1800" lang="en" i="1"/>
              <a:t>Insufficient Direction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 i="1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87044" x="304800"/>
            <a:ext cy="3415161" cx="253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32624" x="3141950"/>
            <a:ext cy="3640858" cx="253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UK, Europe and Around the World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3655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700" lang="en"/>
              <a:t>Mary Talbot: </a:t>
            </a:r>
            <a:r>
              <a:rPr sz="1700" lang="en" i="1"/>
              <a:t>The Dotter of Her Father’s Eyes</a:t>
            </a:r>
            <a:r>
              <a:rPr sz="1700" lang="en"/>
              <a:t>, </a:t>
            </a:r>
            <a:r>
              <a:rPr sz="1700" lang="en" i="1"/>
              <a:t>Sally Heathcoate: Suffragette</a:t>
            </a:r>
          </a:p>
          <a:p>
            <a:pPr rtl="0" lvl="0" indent="-33655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700" lang="en"/>
              <a:t>Isabel Greenberg: </a:t>
            </a:r>
            <a:r>
              <a:rPr sz="1700" lang="en" i="1"/>
              <a:t>Encyclopedia of Early Earth</a:t>
            </a:r>
          </a:p>
          <a:p>
            <a:pPr rtl="0" lvl="0" indent="-33655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700" lang="en"/>
              <a:t>Julie Maroh: </a:t>
            </a:r>
            <a:r>
              <a:rPr sz="1700" lang="en" i="1"/>
              <a:t>Blue is the Warmest Color</a:t>
            </a:r>
          </a:p>
          <a:p>
            <a:pPr rtl="0" lvl="0" indent="-33655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700" lang="en"/>
              <a:t>Marguerite Abouet: </a:t>
            </a:r>
            <a:r>
              <a:rPr sz="1700" lang="en" i="1"/>
              <a:t>Aya</a:t>
            </a:r>
            <a:r>
              <a:rPr sz="1700" lang="en"/>
              <a:t> series</a:t>
            </a:r>
          </a:p>
          <a:p>
            <a:pPr rtl="0" lvl="0" indent="-33655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700" lang="en"/>
              <a:t>Rutu Modan: </a:t>
            </a:r>
            <a:r>
              <a:rPr sz="1700" lang="en" i="1"/>
              <a:t>Exit Wounds</a:t>
            </a:r>
            <a:r>
              <a:rPr sz="1700" lang="en"/>
              <a:t>, </a:t>
            </a:r>
            <a:r>
              <a:rPr sz="1700" lang="en" i="1"/>
              <a:t>The Property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65885" x="304800"/>
            <a:ext cy="3657478" cx="253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66817" x="3065750"/>
            <a:ext cy="3620071" cx="253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Online comics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063375" x="5676000"/>
            <a:ext cy="3862500" cx="301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Molly Ostertag: </a:t>
            </a:r>
            <a:r>
              <a:rPr sz="1800" lang="en" i="1"/>
              <a:t>Strong Female Protagonist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Allie Brosh: </a:t>
            </a:r>
            <a:r>
              <a:rPr sz="1800" lang="en" i="1"/>
              <a:t>Hyperbole and a Half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Meredith Gran: </a:t>
            </a:r>
            <a:r>
              <a:rPr sz="1800" lang="en" i="1"/>
              <a:t>Octopus Pie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Kate Beaton: </a:t>
            </a:r>
            <a:r>
              <a:rPr sz="1800" lang="en" i="1"/>
              <a:t>Hark! A Vagrant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Danielle Corsetto: </a:t>
            </a:r>
            <a:r>
              <a:rPr sz="1800" lang="en" i="1"/>
              <a:t>Girls with Slingshots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Kate Leth: </a:t>
            </a:r>
            <a:r>
              <a:rPr sz="1800" lang="en" i="1"/>
              <a:t>Kate or Die!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03543" x="304800"/>
            <a:ext cy="3782163" cx="253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74425" x="3065750"/>
            <a:ext cy="3804875" cx="25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